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2" d="100"/>
          <a:sy n="82" d="100"/>
        </p:scale>
        <p:origin x="156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Название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1EAA13DC-6CAB-384B-9E07-0078C7B24C71}" type="datetimeFigureOut">
              <a:rPr lang="ru-RU" smtClean="0"/>
              <a:t>27.03.2017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2826300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EAA13DC-6CAB-384B-9E07-0078C7B24C71}" type="datetimeFigureOut">
              <a:rPr lang="ru-RU" smtClean="0"/>
              <a:t>27.03.2017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3072353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EAA13DC-6CAB-384B-9E07-0078C7B24C71}" type="datetimeFigureOut">
              <a:rPr lang="ru-RU" smtClean="0"/>
              <a:t>27.03.2017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113787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EAA13DC-6CAB-384B-9E07-0078C7B24C71}" type="datetimeFigureOut">
              <a:rPr lang="ru-RU" smtClean="0"/>
              <a:t>27.03.2017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51941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Название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1EAA13DC-6CAB-384B-9E07-0078C7B24C71}" type="datetimeFigureOut">
              <a:rPr lang="ru-RU" smtClean="0"/>
              <a:t>27.03.2017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422601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1EAA13DC-6CAB-384B-9E07-0078C7B24C71}" type="datetimeFigureOut">
              <a:rPr lang="ru-RU" smtClean="0"/>
              <a:t>27.03.2017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3229811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1EAA13DC-6CAB-384B-9E07-0078C7B24C71}" type="datetimeFigureOut">
              <a:rPr lang="ru-RU" smtClean="0"/>
              <a:t>27.03.2017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1462422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1EAA13DC-6CAB-384B-9E07-0078C7B24C71}" type="datetimeFigureOut">
              <a:rPr lang="ru-RU" smtClean="0"/>
              <a:t>27.03.2017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1313922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EAA13DC-6CAB-384B-9E07-0078C7B24C71}" type="datetimeFigureOut">
              <a:rPr lang="ru-RU" smtClean="0"/>
              <a:t>27.03.2017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3776280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1EAA13DC-6CAB-384B-9E07-0078C7B24C71}" type="datetimeFigureOut">
              <a:rPr lang="ru-RU" smtClean="0"/>
              <a:t>27.03.2017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1193288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1EAA13DC-6CAB-384B-9E07-0078C7B24C71}" type="datetimeFigureOut">
              <a:rPr lang="ru-RU" smtClean="0"/>
              <a:t>27.03.2017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2889406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AA13DC-6CAB-384B-9E07-0078C7B24C71}" type="datetimeFigureOut">
              <a:rPr lang="ru-RU" smtClean="0"/>
              <a:t>27.03.2017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2E35FF-496B-4B47-8C80-7E6D6B3AB63B}" type="slidenum">
              <a:rPr lang="ru-RU" smtClean="0"/>
              <a:t>‹#›</a:t>
            </a:fld>
            <a:endParaRPr lang="ru-RU"/>
          </a:p>
        </p:txBody>
      </p:sp>
    </p:spTree>
    <p:extLst>
      <p:ext uri="{BB962C8B-B14F-4D97-AF65-F5344CB8AC3E}">
        <p14:creationId xmlns:p14="http://schemas.microsoft.com/office/powerpoint/2010/main" val="4135755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file:///\\localhost\Users\lena\Desktop\Macintosh%20HD:Users:lena:Downloads:&#1090;&#1077;&#1084;&#1072;%208%20(1).docx!OLE_LINK2" TargetMode="Externa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file:///\\localhost\Users\lena\Desktop\Macintosh%20HD:Users:lena:Downloads:&#1090;&#1077;&#1084;&#1072;%208%20(1).docx!OLE_LINK1" TargetMode="Externa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83549" y="1948283"/>
            <a:ext cx="6400800" cy="1752600"/>
          </a:xfrm>
        </p:spPr>
        <p:txBody>
          <a:bodyPr>
            <a:normAutofit fontScale="92500"/>
          </a:bodyPr>
          <a:lstStyle/>
          <a:p>
            <a:r>
              <a:rPr lang="ru-RU" b="1" dirty="0"/>
              <a:t>Тема 9</a:t>
            </a:r>
            <a:endParaRPr lang="ru-RU" dirty="0"/>
          </a:p>
          <a:p>
            <a:r>
              <a:rPr lang="ru-RU" b="1" dirty="0"/>
              <a:t>СЕТЕВОЙ АНАЛИЗ И КАЛЕНДАРНОЕ</a:t>
            </a:r>
            <a:br>
              <a:rPr lang="ru-RU" b="1" dirty="0"/>
            </a:br>
            <a:r>
              <a:rPr lang="ru-RU" b="1" dirty="0"/>
              <a:t>ПЛАНИРОВАНИЕ ПРОЕКТА</a:t>
            </a:r>
            <a:endParaRPr lang="ru-RU" dirty="0"/>
          </a:p>
          <a:p>
            <a:endParaRPr lang="ru-RU" dirty="0"/>
          </a:p>
        </p:txBody>
      </p:sp>
    </p:spTree>
    <p:extLst>
      <p:ext uri="{BB962C8B-B14F-4D97-AF65-F5344CB8AC3E}">
        <p14:creationId xmlns:p14="http://schemas.microsoft.com/office/powerpoint/2010/main" val="1492175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ChangeAspect="1"/>
          </p:cNvGraphicFramePr>
          <p:nvPr>
            <p:extLst>
              <p:ext uri="{D42A27DB-BD31-4B8C-83A1-F6EECF244321}">
                <p14:modId xmlns:p14="http://schemas.microsoft.com/office/powerpoint/2010/main" val="2289239207"/>
              </p:ext>
            </p:extLst>
          </p:nvPr>
        </p:nvGraphicFramePr>
        <p:xfrm>
          <a:off x="1047460" y="325084"/>
          <a:ext cx="6610640" cy="5821716"/>
        </p:xfrm>
        <a:graphic>
          <a:graphicData uri="http://schemas.openxmlformats.org/presentationml/2006/ole">
            <mc:AlternateContent xmlns:mc="http://schemas.openxmlformats.org/markup-compatibility/2006">
              <mc:Choice xmlns:v="urn:schemas-microsoft-com:vml" Requires="v">
                <p:oleObj spid="_x0000_s2054" name="Документ" r:id="rId3" imgW="6172200" imgH="5435600" progId="Word.Document.12">
                  <p:link updateAutomatic="1"/>
                </p:oleObj>
              </mc:Choice>
              <mc:Fallback>
                <p:oleObj name="Документ" r:id="rId3" imgW="6172200" imgH="5435600" progId="Word.Document.12">
                  <p:link updateAutomatic="1"/>
                  <p:pic>
                    <p:nvPicPr>
                      <p:cNvPr id="0" name=""/>
                      <p:cNvPicPr/>
                      <p:nvPr/>
                    </p:nvPicPr>
                    <p:blipFill>
                      <a:blip r:embed="rId4"/>
                      <a:stretch>
                        <a:fillRect/>
                      </a:stretch>
                    </p:blipFill>
                    <p:spPr>
                      <a:xfrm>
                        <a:off x="1047460" y="325084"/>
                        <a:ext cx="6610640" cy="5821716"/>
                      </a:xfrm>
                      <a:prstGeom prst="rect">
                        <a:avLst/>
                      </a:prstGeom>
                    </p:spPr>
                  </p:pic>
                </p:oleObj>
              </mc:Fallback>
            </mc:AlternateContent>
          </a:graphicData>
        </a:graphic>
      </p:graphicFrame>
      <p:sp>
        <p:nvSpPr>
          <p:cNvPr id="3" name="Прямоугольник 2"/>
          <p:cNvSpPr/>
          <p:nvPr/>
        </p:nvSpPr>
        <p:spPr>
          <a:xfrm>
            <a:off x="518411" y="5823634"/>
            <a:ext cx="8149322" cy="369332"/>
          </a:xfrm>
          <a:prstGeom prst="rect">
            <a:avLst/>
          </a:prstGeom>
        </p:spPr>
        <p:txBody>
          <a:bodyPr wrap="square">
            <a:spAutoFit/>
          </a:bodyPr>
          <a:lstStyle/>
          <a:p>
            <a:r>
              <a:rPr lang="ru-RU" dirty="0"/>
              <a:t>Рисунок 2 – Сетевой граф для таблицы предшествования из примера 1.</a:t>
            </a:r>
            <a:r>
              <a:rPr lang="ru-RU" dirty="0">
                <a:effectLst/>
              </a:rPr>
              <a:t> </a:t>
            </a:r>
            <a:endParaRPr lang="ru-RU" dirty="0"/>
          </a:p>
        </p:txBody>
      </p:sp>
    </p:spTree>
    <p:extLst>
      <p:ext uri="{BB962C8B-B14F-4D97-AF65-F5344CB8AC3E}">
        <p14:creationId xmlns:p14="http://schemas.microsoft.com/office/powerpoint/2010/main" val="3143213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6611" y="141872"/>
            <a:ext cx="8445148" cy="5632311"/>
          </a:xfrm>
          <a:prstGeom prst="rect">
            <a:avLst/>
          </a:prstGeom>
        </p:spPr>
        <p:txBody>
          <a:bodyPr wrap="square">
            <a:spAutoFit/>
          </a:bodyPr>
          <a:lstStyle/>
          <a:p>
            <a:r>
              <a:rPr lang="ru-RU" b="1" dirty="0"/>
              <a:t>2. Анализ критического пути</a:t>
            </a:r>
            <a:endParaRPr lang="ru-RU" dirty="0"/>
          </a:p>
          <a:p>
            <a:r>
              <a:rPr lang="ru-RU" dirty="0"/>
              <a:t>Поскольку при планировании проекта многие операции выполняются параллельно, существует несколько возмож­ных путей прохождения каждого графа. Более длительные операции являются</a:t>
            </a:r>
            <a:r>
              <a:rPr lang="ru-RU" i="1" dirty="0"/>
              <a:t> критическими.</a:t>
            </a:r>
            <a:r>
              <a:rPr lang="ru-RU" dirty="0"/>
              <a:t> Любая задержка срока начала или окончания выполнения этих операций приводит к задержке срока выполнения проекта в целом. Последова­тельность критических операций составляет</a:t>
            </a:r>
            <a:r>
              <a:rPr lang="ru-RU" b="1" dirty="0"/>
              <a:t> критический путь</a:t>
            </a:r>
            <a:r>
              <a:rPr lang="ru-RU" dirty="0"/>
              <a:t> проекта. Продолжительность критического пути опре­деляет общую продолжительность проекта.</a:t>
            </a:r>
          </a:p>
          <a:p>
            <a:r>
              <a:rPr lang="ru-RU" dirty="0"/>
              <a:t>Для того чтобы определить критический путь, необхо­димо сделать следующее.</a:t>
            </a:r>
          </a:p>
          <a:p>
            <a:pPr marL="342900" indent="-342900">
              <a:buAutoNum type="arabicPeriod"/>
            </a:pPr>
            <a:r>
              <a:rPr lang="ru-RU" dirty="0"/>
              <a:t>Определить для каждой операции наиболее ранние сроки начала и окончания ее выполнения.</a:t>
            </a:r>
          </a:p>
          <a:p>
            <a:endParaRPr lang="ru-RU" dirty="0"/>
          </a:p>
          <a:p>
            <a:r>
              <a:rPr lang="ru-RU" i="1" dirty="0"/>
              <a:t>Ранний срок начала операции (</a:t>
            </a:r>
            <a:r>
              <a:rPr lang="en-US" i="1" dirty="0"/>
              <a:t>early start</a:t>
            </a:r>
            <a:r>
              <a:rPr lang="ru-RU" i="1" dirty="0"/>
              <a:t> — </a:t>
            </a:r>
            <a:r>
              <a:rPr lang="en-US" i="1" dirty="0"/>
              <a:t>ES</a:t>
            </a:r>
            <a:r>
              <a:rPr lang="ru-RU" i="1" dirty="0"/>
              <a:t>)</a:t>
            </a:r>
            <a:r>
              <a:rPr lang="ru-RU" dirty="0"/>
              <a:t> — дата, раньше которой нельзя приступить к выполнению опера­ции, учитывая сроки выполнения предшествующих ей опе­раций. Аналогично,</a:t>
            </a:r>
            <a:r>
              <a:rPr lang="ru-RU" i="1" dirty="0"/>
              <a:t> ранний срок окончания операции (</a:t>
            </a:r>
            <a:r>
              <a:rPr lang="en-US" i="1" dirty="0"/>
              <a:t>early finish</a:t>
            </a:r>
            <a:r>
              <a:rPr lang="ru-RU" i="1" dirty="0"/>
              <a:t> — </a:t>
            </a:r>
            <a:r>
              <a:rPr lang="en-US" i="1" dirty="0"/>
              <a:t>EF</a:t>
            </a:r>
            <a:r>
              <a:rPr lang="ru-RU" i="1" dirty="0"/>
              <a:t>)</a:t>
            </a:r>
            <a:r>
              <a:rPr lang="ru-RU" dirty="0"/>
              <a:t> — дата, раньше которой невозможно закончить выполнение операции, учитывая сроки выполнения предше­ствующих ей операций. Срок окончания операции опреде­ляется суммированием срока начала и продолжительности</a:t>
            </a:r>
          </a:p>
          <a:p>
            <a:r>
              <a:rPr lang="ru-RU" baseline="30000" dirty="0"/>
              <a:t>опе</a:t>
            </a:r>
            <a:r>
              <a:rPr lang="ru-RU" dirty="0"/>
              <a:t>р</a:t>
            </a:r>
            <a:r>
              <a:rPr lang="ru-RU" baseline="30000" dirty="0"/>
              <a:t>а</a:t>
            </a:r>
            <a:r>
              <a:rPr lang="ru-RU" dirty="0"/>
              <a:t>ц</a:t>
            </a:r>
            <a:r>
              <a:rPr lang="ru-RU" baseline="30000" dirty="0"/>
              <a:t>ии </a:t>
            </a:r>
            <a:r>
              <a:rPr lang="ru-RU" baseline="30000" dirty="0" err="1"/>
              <a:t>Т</a:t>
            </a:r>
            <a:r>
              <a:rPr lang="ru-RU" dirty="0" err="1"/>
              <a:t>операции</a:t>
            </a:r>
            <a:r>
              <a:rPr lang="ru-RU" baseline="30000" dirty="0"/>
              <a:t>:</a:t>
            </a:r>
            <a:endParaRPr lang="ru-RU" dirty="0"/>
          </a:p>
          <a:p>
            <a:r>
              <a:rPr lang="en-US" i="1" dirty="0"/>
              <a:t>EF = ES</a:t>
            </a:r>
            <a:r>
              <a:rPr lang="en-US" dirty="0"/>
              <a:t> </a:t>
            </a:r>
            <a:r>
              <a:rPr lang="ru-RU" dirty="0"/>
              <a:t>+ </a:t>
            </a:r>
            <a:r>
              <a:rPr lang="ru-RU" dirty="0" err="1"/>
              <a:t>Т</a:t>
            </a:r>
            <a:r>
              <a:rPr lang="ru-RU" baseline="-25000" dirty="0" err="1"/>
              <a:t>операции</a:t>
            </a:r>
            <a:r>
              <a:rPr lang="ru-RU" dirty="0"/>
              <a:t>.	(1)</a:t>
            </a:r>
          </a:p>
        </p:txBody>
      </p:sp>
    </p:spTree>
    <p:extLst>
      <p:ext uri="{BB962C8B-B14F-4D97-AF65-F5344CB8AC3E}">
        <p14:creationId xmlns:p14="http://schemas.microsoft.com/office/powerpoint/2010/main" val="2096479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1357" y="274976"/>
            <a:ext cx="8366588" cy="5262979"/>
          </a:xfrm>
          <a:prstGeom prst="rect">
            <a:avLst/>
          </a:prstGeom>
        </p:spPr>
        <p:txBody>
          <a:bodyPr wrap="square">
            <a:spAutoFit/>
          </a:bodyPr>
          <a:lstStyle/>
          <a:p>
            <a:pPr lvl="0"/>
            <a:r>
              <a:rPr lang="ru-RU" sz="2400" dirty="0"/>
              <a:t>2. Определить для каждого события наиболее поздние сроки начала и окончания.</a:t>
            </a:r>
            <a:r>
              <a:rPr lang="ru-RU" sz="2400" i="1" dirty="0"/>
              <a:t> Поздний срок начала операции (</a:t>
            </a:r>
            <a:r>
              <a:rPr lang="en-US" sz="2400" i="1" dirty="0"/>
              <a:t>late start</a:t>
            </a:r>
            <a:r>
              <a:rPr lang="ru-RU" sz="2400" dirty="0"/>
              <a:t> —</a:t>
            </a:r>
            <a:r>
              <a:rPr lang="ru-RU" sz="2400" i="1" dirty="0"/>
              <a:t> </a:t>
            </a:r>
            <a:r>
              <a:rPr lang="en-US" sz="2400" i="1" dirty="0"/>
              <a:t>LS</a:t>
            </a:r>
            <a:r>
              <a:rPr lang="ru-RU" sz="2400" i="1" dirty="0"/>
              <a:t>)</a:t>
            </a:r>
            <a:r>
              <a:rPr lang="ru-RU" sz="2400" dirty="0"/>
              <a:t> — дата, позже которой невозможно присту­пить к выполнению операции, не нарушив при этом срок реализации проекта в целом.</a:t>
            </a:r>
            <a:r>
              <a:rPr lang="ru-RU" sz="2400" i="1" dirty="0"/>
              <a:t> Поздний срок окончания (</a:t>
            </a:r>
            <a:r>
              <a:rPr lang="en-US" sz="2400" i="1" dirty="0"/>
              <a:t>late finish</a:t>
            </a:r>
            <a:r>
              <a:rPr lang="ru-RU" sz="2400" i="1" dirty="0"/>
              <a:t> — </a:t>
            </a:r>
            <a:r>
              <a:rPr lang="en-US" sz="2400" i="1" dirty="0"/>
              <a:t>LF</a:t>
            </a:r>
            <a:r>
              <a:rPr lang="ru-RU" sz="2400" i="1" dirty="0"/>
              <a:t>)</a:t>
            </a:r>
            <a:r>
              <a:rPr lang="ru-RU" sz="2400" dirty="0"/>
              <a:t> — дата, позже которой нельзя завершить опера­цию, не задержав выполнение проекта.</a:t>
            </a:r>
          </a:p>
          <a:p>
            <a:r>
              <a:rPr lang="ru-RU" sz="2400" dirty="0"/>
              <a:t>Поздние сроки определяются обратным прохождением пути проекта:</a:t>
            </a:r>
          </a:p>
          <a:p>
            <a:pPr algn="ctr"/>
            <a:r>
              <a:rPr lang="en-US" sz="2400" i="1" baseline="30000" dirty="0"/>
              <a:t>LF</a:t>
            </a:r>
            <a:r>
              <a:rPr lang="en-US" sz="2400" i="1" dirty="0"/>
              <a:t> = </a:t>
            </a:r>
            <a:r>
              <a:rPr lang="en-US" sz="2400" i="1" baseline="30000" dirty="0"/>
              <a:t>LS +</a:t>
            </a:r>
            <a:r>
              <a:rPr lang="ru-RU" sz="2400" dirty="0"/>
              <a:t> ^операции.	</a:t>
            </a:r>
            <a:r>
              <a:rPr lang="ru-RU" sz="2400" baseline="30000" dirty="0"/>
              <a:t>(2)</a:t>
            </a:r>
            <a:endParaRPr lang="ru-RU" sz="2400" dirty="0"/>
          </a:p>
          <a:p>
            <a:pPr lvl="0"/>
            <a:r>
              <a:rPr lang="ru-RU" sz="2400" dirty="0"/>
              <a:t>3. Критическими являются те операции, для которых ранние и поздние сроки начала и окончания совпадают, т.е.:</a:t>
            </a:r>
          </a:p>
          <a:p>
            <a:pPr algn="ctr"/>
            <a:r>
              <a:rPr lang="en-US" sz="2400" i="1" dirty="0"/>
              <a:t>ES</a:t>
            </a:r>
            <a:r>
              <a:rPr lang="ru-RU" sz="2400" i="1" dirty="0"/>
              <a:t> = </a:t>
            </a:r>
            <a:r>
              <a:rPr lang="en-US" sz="2400" i="1" dirty="0"/>
              <a:t>LS</a:t>
            </a:r>
            <a:br>
              <a:rPr lang="ru-RU" sz="2400" i="1" dirty="0"/>
            </a:br>
            <a:r>
              <a:rPr lang="en-US" sz="2400" i="1" dirty="0"/>
              <a:t>EF</a:t>
            </a:r>
            <a:r>
              <a:rPr lang="ru-RU" sz="2400" i="1" dirty="0"/>
              <a:t> = </a:t>
            </a:r>
            <a:r>
              <a:rPr lang="en-US" sz="2400" i="1" dirty="0"/>
              <a:t>LF</a:t>
            </a:r>
            <a:r>
              <a:rPr lang="ru-RU" sz="2400" i="1" dirty="0"/>
              <a:t>. </a:t>
            </a:r>
            <a:r>
              <a:rPr lang="ru-RU" sz="2400" dirty="0"/>
              <a:t>(3)</a:t>
            </a:r>
          </a:p>
        </p:txBody>
      </p:sp>
    </p:spTree>
    <p:extLst>
      <p:ext uri="{BB962C8B-B14F-4D97-AF65-F5344CB8AC3E}">
        <p14:creationId xmlns:p14="http://schemas.microsoft.com/office/powerpoint/2010/main" val="234049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63009" y="340444"/>
            <a:ext cx="8130909" cy="3693319"/>
          </a:xfrm>
          <a:prstGeom prst="rect">
            <a:avLst/>
          </a:prstGeom>
        </p:spPr>
        <p:txBody>
          <a:bodyPr wrap="square">
            <a:spAutoFit/>
          </a:bodyPr>
          <a:lstStyle/>
          <a:p>
            <a:r>
              <a:rPr lang="ru-RU" dirty="0"/>
              <a:t>4. Критический путь определяется продолжительностью критических операций.</a:t>
            </a:r>
          </a:p>
          <a:p>
            <a:r>
              <a:rPr lang="ru-RU" dirty="0"/>
              <a:t>Можно провести анализ в терминах сроков наступления каждого события. Тогда производится расчет наиболее ран­них и поздних сроков, к которым может завершиться каждое событие.</a:t>
            </a:r>
            <a:r>
              <a:rPr lang="ru-RU" i="1" dirty="0"/>
              <a:t> Наиболее ранние сроки</a:t>
            </a:r>
            <a:r>
              <a:rPr lang="ru-RU" dirty="0"/>
              <a:t> каждого события</a:t>
            </a:r>
            <a:r>
              <a:rPr lang="ru-RU" i="1" dirty="0"/>
              <a:t> (</a:t>
            </a:r>
            <a:r>
              <a:rPr lang="en-US" i="1" dirty="0"/>
              <a:t>earliest event time</a:t>
            </a:r>
            <a:r>
              <a:rPr lang="ru-RU" i="1" dirty="0"/>
              <a:t> — </a:t>
            </a:r>
            <a:r>
              <a:rPr lang="en-US" i="1" dirty="0"/>
              <a:t>EET</a:t>
            </a:r>
            <a:r>
              <a:rPr lang="ru-RU" i="1" dirty="0"/>
              <a:t>)</a:t>
            </a:r>
            <a:r>
              <a:rPr lang="ru-RU" dirty="0"/>
              <a:t> определяют минимальную продолжитель­ность всего проекта. ЕЕТ начального события равен 0.</a:t>
            </a:r>
            <a:r>
              <a:rPr lang="ru-RU" i="1" dirty="0"/>
              <a:t> Наи­более поздние сроки</a:t>
            </a:r>
            <a:r>
              <a:rPr lang="ru-RU" dirty="0"/>
              <a:t> каждого события</a:t>
            </a:r>
            <a:r>
              <a:rPr lang="ru-RU" i="1" dirty="0"/>
              <a:t> (</a:t>
            </a:r>
            <a:r>
              <a:rPr lang="en-US" i="1" dirty="0"/>
              <a:t>latest event time</a:t>
            </a:r>
            <a:r>
              <a:rPr lang="ru-RU" i="1" dirty="0"/>
              <a:t> — </a:t>
            </a:r>
            <a:r>
              <a:rPr lang="en-US" i="1" dirty="0"/>
              <a:t>LET</a:t>
            </a:r>
            <a:r>
              <a:rPr lang="ru-RU" i="1" dirty="0"/>
              <a:t>) </a:t>
            </a:r>
            <a:r>
              <a:rPr lang="ru-RU" dirty="0"/>
              <a:t>рассчитываются при обратном прохождении сетевого графа. Критическими являются события, для которых выполня­ются соотношения:</a:t>
            </a:r>
          </a:p>
          <a:p>
            <a:r>
              <a:rPr lang="en-US" i="1" dirty="0"/>
              <a:t>TFT</a:t>
            </a:r>
            <a:r>
              <a:rPr lang="en-US" dirty="0"/>
              <a:t> </a:t>
            </a:r>
            <a:r>
              <a:rPr lang="ru-RU" baseline="-25000" dirty="0"/>
              <a:t>-</a:t>
            </a:r>
            <a:r>
              <a:rPr lang="ru-RU" i="1" dirty="0"/>
              <a:t> </a:t>
            </a:r>
            <a:r>
              <a:rPr lang="en-US" i="1" dirty="0"/>
              <a:t>FFT</a:t>
            </a:r>
            <a:r>
              <a:rPr lang="ru-RU" i="1" dirty="0"/>
              <a:t>	+ </a:t>
            </a:r>
            <a:r>
              <a:rPr lang="en-US" i="1" dirty="0"/>
              <a:t>T</a:t>
            </a:r>
            <a:r>
              <a:rPr lang="ru-RU" i="1" dirty="0"/>
              <a:t> =</a:t>
            </a:r>
            <a:r>
              <a:rPr lang="ru-RU" dirty="0"/>
              <a:t> 0;</a:t>
            </a:r>
          </a:p>
          <a:p>
            <a:r>
              <a:rPr lang="ru-RU" dirty="0"/>
              <a:t>начала	окончания операции '</a:t>
            </a:r>
          </a:p>
          <a:p>
            <a:r>
              <a:rPr lang="en-US" i="1" dirty="0"/>
              <a:t>EET</a:t>
            </a:r>
            <a:r>
              <a:rPr lang="ru-RU" dirty="0"/>
              <a:t> -</a:t>
            </a:r>
            <a:r>
              <a:rPr lang="ru-RU" i="1" dirty="0"/>
              <a:t> </a:t>
            </a:r>
            <a:r>
              <a:rPr lang="en-US" i="1" dirty="0"/>
              <a:t>LET</a:t>
            </a:r>
            <a:r>
              <a:rPr lang="ru-RU" i="1" dirty="0"/>
              <a:t>	+</a:t>
            </a:r>
            <a:r>
              <a:rPr lang="en-US" i="1" dirty="0"/>
              <a:t>T</a:t>
            </a:r>
            <a:r>
              <a:rPr lang="ru-RU" i="1" dirty="0"/>
              <a:t> =</a:t>
            </a:r>
            <a:r>
              <a:rPr lang="ru-RU" dirty="0"/>
              <a:t> 0</a:t>
            </a:r>
          </a:p>
          <a:p>
            <a:r>
              <a:rPr lang="ru-RU" dirty="0"/>
              <a:t>начала	окончания операции</a:t>
            </a:r>
          </a:p>
        </p:txBody>
      </p:sp>
    </p:spTree>
    <p:extLst>
      <p:ext uri="{BB962C8B-B14F-4D97-AF65-F5344CB8AC3E}">
        <p14:creationId xmlns:p14="http://schemas.microsoft.com/office/powerpoint/2010/main" val="911952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6545" y="1242433"/>
            <a:ext cx="8515934" cy="5632312"/>
          </a:xfrm>
          <a:prstGeom prst="rect">
            <a:avLst/>
          </a:prstGeom>
        </p:spPr>
        <p:txBody>
          <a:bodyPr wrap="square">
            <a:spAutoFit/>
          </a:bodyPr>
          <a:lstStyle/>
          <a:p>
            <a:pPr algn="just"/>
            <a:r>
              <a:rPr lang="ru-RU" dirty="0"/>
              <a:t>До сих пор при планировании проекта мы предполагали, что время выполнения всех операций точно известно. Однако на практике сроки выполнения работ зачастую невозможно определить точно, так как всегда существуют непредвиденные обстоятельства, затрудняющие или задерживающие сроки выполнения. Следовательно, время выполнения всего проекта тоже подвержено неопределенности. Это относится не только к критическому пути, но и к некритическим опера­циям, которые, с учетом неопределенности времени выпол­нения, могут стать критическими для реализации проекта.</a:t>
            </a:r>
          </a:p>
          <a:p>
            <a:pPr algn="just"/>
            <a:r>
              <a:rPr lang="ru-RU" dirty="0"/>
              <a:t>Тем не менее, как правило, менеджер проекта имеет доста­точно четкие представления относительно того, сколько займет та или иная операция. Как правило, расчет ожидае­мой продолжительности операций осуществляется с исполь­зованием метода оценки и пересмотра проектов (</a:t>
            </a:r>
            <a:r>
              <a:rPr lang="en-US" dirty="0"/>
              <a:t>Project Evaluation and Review Technique</a:t>
            </a:r>
            <a:r>
              <a:rPr lang="ru-RU" dirty="0"/>
              <a:t> — </a:t>
            </a:r>
            <a:r>
              <a:rPr lang="en-US" dirty="0"/>
              <a:t>PERT</a:t>
            </a:r>
            <a:r>
              <a:rPr lang="ru-RU" dirty="0"/>
              <a:t>). Этот метод пред­полагает, что время выполнения каждой операции аппрок­симируется </a:t>
            </a:r>
            <a:r>
              <a:rPr lang="en-US" dirty="0"/>
              <a:t>p</a:t>
            </a:r>
            <a:r>
              <a:rPr lang="ru-RU" dirty="0"/>
              <a:t>-распределением, т.е. распределение времени выполнения проекта в целом является нормальным. Ожида­емая продолжительность операции ?</a:t>
            </a:r>
            <a:r>
              <a:rPr lang="ru-RU" baseline="-25000" dirty="0" err="1"/>
              <a:t>ож</a:t>
            </a:r>
            <a:r>
              <a:rPr lang="ru-RU" dirty="0"/>
              <a:t> рассчитывается следующим образом:</a:t>
            </a:r>
          </a:p>
          <a:p>
            <a:pPr algn="just"/>
            <a:r>
              <a:rPr lang="ru-RU" dirty="0"/>
              <a:t>где ^</a:t>
            </a:r>
            <a:r>
              <a:rPr lang="ru-RU" baseline="-25000" dirty="0" err="1"/>
              <a:t>пт</a:t>
            </a:r>
            <a:r>
              <a:rPr lang="ru-RU" dirty="0"/>
              <a:t> — минимально возможное (оптимистическое) время выполнения операции; ^</a:t>
            </a:r>
            <a:r>
              <a:rPr lang="ru-RU" baseline="-25000" dirty="0" err="1"/>
              <a:t>есс</a:t>
            </a:r>
            <a:r>
              <a:rPr lang="ru-RU" dirty="0"/>
              <a:t> — максимально возможная (пессимистическая) длительность; — наиболее вероятная продолжительность операции (рис. </a:t>
            </a:r>
            <a:r>
              <a:rPr lang="en-US" dirty="0"/>
              <a:t>2</a:t>
            </a:r>
            <a:r>
              <a:rPr lang="ru-RU" dirty="0"/>
              <a:t>).</a:t>
            </a:r>
          </a:p>
          <a:p>
            <a:pPr algn="just"/>
            <a:endParaRPr lang="ru-RU" dirty="0"/>
          </a:p>
        </p:txBody>
      </p:sp>
      <p:sp>
        <p:nvSpPr>
          <p:cNvPr id="4" name="Прямоугольник 3"/>
          <p:cNvSpPr/>
          <p:nvPr/>
        </p:nvSpPr>
        <p:spPr>
          <a:xfrm>
            <a:off x="557690" y="296152"/>
            <a:ext cx="7887458" cy="646331"/>
          </a:xfrm>
          <a:prstGeom prst="rect">
            <a:avLst/>
          </a:prstGeom>
        </p:spPr>
        <p:txBody>
          <a:bodyPr wrap="square">
            <a:spAutoFit/>
          </a:bodyPr>
          <a:lstStyle/>
          <a:p>
            <a:r>
              <a:rPr lang="ru-RU" b="1" dirty="0"/>
              <a:t>3. Определение длительности проекта при неопределенном времени выполнения операций</a:t>
            </a:r>
            <a:endParaRPr lang="ru-RU" dirty="0"/>
          </a:p>
        </p:txBody>
      </p:sp>
    </p:spTree>
    <p:extLst>
      <p:ext uri="{BB962C8B-B14F-4D97-AF65-F5344CB8AC3E}">
        <p14:creationId xmlns:p14="http://schemas.microsoft.com/office/powerpoint/2010/main" val="1020053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78" descr="F:\media\image39.png"/>
          <p:cNvPicPr/>
          <p:nvPr/>
        </p:nvPicPr>
        <p:blipFill>
          <a:blip r:embed="rId2" cstate="print"/>
          <a:srcRect/>
          <a:stretch>
            <a:fillRect/>
          </a:stretch>
        </p:blipFill>
        <p:spPr bwMode="auto">
          <a:xfrm>
            <a:off x="0" y="540867"/>
            <a:ext cx="8471334" cy="4945533"/>
          </a:xfrm>
          <a:prstGeom prst="rect">
            <a:avLst/>
          </a:prstGeom>
          <a:noFill/>
          <a:ln w="9525">
            <a:noFill/>
            <a:miter lim="800000"/>
            <a:headEnd/>
            <a:tailEnd/>
          </a:ln>
        </p:spPr>
      </p:pic>
      <p:sp>
        <p:nvSpPr>
          <p:cNvPr id="4" name="Прямоугольник 3"/>
          <p:cNvSpPr/>
          <p:nvPr/>
        </p:nvSpPr>
        <p:spPr>
          <a:xfrm>
            <a:off x="636250" y="5729890"/>
            <a:ext cx="7835084" cy="369332"/>
          </a:xfrm>
          <a:prstGeom prst="rect">
            <a:avLst/>
          </a:prstGeom>
        </p:spPr>
        <p:txBody>
          <a:bodyPr wrap="square">
            <a:spAutoFit/>
          </a:bodyPr>
          <a:lstStyle/>
          <a:p>
            <a:r>
              <a:rPr lang="ru-RU" i="1" dirty="0"/>
              <a:t>Рис. </a:t>
            </a:r>
            <a:r>
              <a:rPr lang="en-US" i="1" dirty="0"/>
              <a:t>2</a:t>
            </a:r>
            <a:r>
              <a:rPr lang="ru-RU" b="1" dirty="0"/>
              <a:t> Распределение длительности одной операции</a:t>
            </a:r>
            <a:endParaRPr lang="ru-RU" dirty="0"/>
          </a:p>
        </p:txBody>
      </p:sp>
    </p:spTree>
    <p:extLst>
      <p:ext uri="{BB962C8B-B14F-4D97-AF65-F5344CB8AC3E}">
        <p14:creationId xmlns:p14="http://schemas.microsoft.com/office/powerpoint/2010/main" val="1527301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2139" y="229669"/>
            <a:ext cx="8809587" cy="5262979"/>
          </a:xfrm>
          <a:prstGeom prst="rect">
            <a:avLst/>
          </a:prstGeom>
        </p:spPr>
        <p:txBody>
          <a:bodyPr wrap="square">
            <a:spAutoFit/>
          </a:bodyPr>
          <a:lstStyle/>
          <a:p>
            <a:pPr algn="just"/>
            <a:r>
              <a:rPr lang="ru-RU" sz="2400" b="1" dirty="0"/>
              <a:t>4. Распределение ресурсов. Разработка расписания проекта</a:t>
            </a:r>
            <a:endParaRPr lang="en-US" sz="2400" b="1" dirty="0"/>
          </a:p>
          <a:p>
            <a:pPr algn="just"/>
            <a:endParaRPr lang="ru-RU" sz="2400" dirty="0"/>
          </a:p>
          <a:p>
            <a:pPr algn="just"/>
            <a:r>
              <a:rPr lang="ru-RU" sz="2400" dirty="0"/>
              <a:t>Целью распределения ресурсов является оптимизация использования работников, оборудования и прочих, зачастую дефицитных, ресурсов, выделенных для проекта. Распределение ресурсов является последним этапом сетевого анализа и формирования расписания проекта. При распределении ресурсов учитываются объективно существующие ограничения, что обусловливает необходимость пересмотра расписания проекта.</a:t>
            </a:r>
          </a:p>
          <a:p>
            <a:pPr algn="just"/>
            <a:r>
              <a:rPr lang="ru-RU" sz="2400" dirty="0"/>
              <a:t>Распределение ресурсов осуществляется в соответствии с процедурой, представленной на рис. </a:t>
            </a:r>
            <a:r>
              <a:rPr lang="en-US" sz="2400" dirty="0"/>
              <a:t>3</a:t>
            </a:r>
            <a:r>
              <a:rPr lang="ru-RU" sz="2400" dirty="0"/>
              <a:t>. Отметим, что разработка расписания является итеративным процессом и может повторяться несколько раз в течение жизненного цикла проекта.</a:t>
            </a:r>
          </a:p>
        </p:txBody>
      </p:sp>
    </p:spTree>
    <p:extLst>
      <p:ext uri="{BB962C8B-B14F-4D97-AF65-F5344CB8AC3E}">
        <p14:creationId xmlns:p14="http://schemas.microsoft.com/office/powerpoint/2010/main" val="3254088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82" descr="F:\media\image43.png"/>
          <p:cNvPicPr/>
          <p:nvPr/>
        </p:nvPicPr>
        <p:blipFill>
          <a:blip r:embed="rId2" cstate="print"/>
          <a:srcRect/>
          <a:stretch>
            <a:fillRect/>
          </a:stretch>
        </p:blipFill>
        <p:spPr bwMode="auto">
          <a:xfrm>
            <a:off x="806273" y="480907"/>
            <a:ext cx="7071011" cy="4852805"/>
          </a:xfrm>
          <a:prstGeom prst="rect">
            <a:avLst/>
          </a:prstGeom>
          <a:noFill/>
          <a:ln w="9525">
            <a:noFill/>
            <a:miter lim="800000"/>
            <a:headEnd/>
            <a:tailEnd/>
          </a:ln>
        </p:spPr>
      </p:pic>
      <p:sp>
        <p:nvSpPr>
          <p:cNvPr id="3" name="Прямоугольник 2"/>
          <p:cNvSpPr/>
          <p:nvPr/>
        </p:nvSpPr>
        <p:spPr>
          <a:xfrm>
            <a:off x="921323" y="5524120"/>
            <a:ext cx="6631681" cy="369332"/>
          </a:xfrm>
          <a:prstGeom prst="rect">
            <a:avLst/>
          </a:prstGeom>
        </p:spPr>
        <p:txBody>
          <a:bodyPr wrap="square">
            <a:spAutoFit/>
          </a:bodyPr>
          <a:lstStyle/>
          <a:p>
            <a:r>
              <a:rPr lang="ru-RU" i="1" dirty="0"/>
              <a:t>Рис. </a:t>
            </a:r>
            <a:r>
              <a:rPr lang="en-US" i="1" dirty="0"/>
              <a:t>3</a:t>
            </a:r>
            <a:r>
              <a:rPr lang="ru-RU" i="1" dirty="0"/>
              <a:t>.</a:t>
            </a:r>
            <a:r>
              <a:rPr lang="ru-RU" b="1" dirty="0"/>
              <a:t> Процедура распределения ресурсов проекта</a:t>
            </a:r>
            <a:endParaRPr lang="ru-RU" dirty="0"/>
          </a:p>
        </p:txBody>
      </p:sp>
    </p:spTree>
    <p:extLst>
      <p:ext uri="{BB962C8B-B14F-4D97-AF65-F5344CB8AC3E}">
        <p14:creationId xmlns:p14="http://schemas.microsoft.com/office/powerpoint/2010/main" val="2795773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7632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74958" y="248787"/>
            <a:ext cx="8693920" cy="6363700"/>
          </a:xfrm>
        </p:spPr>
        <p:txBody>
          <a:bodyPr/>
          <a:lstStyle/>
          <a:p>
            <a:endParaRPr lang="ru-RU" dirty="0"/>
          </a:p>
        </p:txBody>
      </p:sp>
      <p:sp>
        <p:nvSpPr>
          <p:cNvPr id="2" name="Прямоугольник 1"/>
          <p:cNvSpPr/>
          <p:nvPr/>
        </p:nvSpPr>
        <p:spPr>
          <a:xfrm>
            <a:off x="274959" y="1128636"/>
            <a:ext cx="8510614" cy="2677656"/>
          </a:xfrm>
          <a:prstGeom prst="rect">
            <a:avLst/>
          </a:prstGeom>
        </p:spPr>
        <p:txBody>
          <a:bodyPr wrap="square">
            <a:spAutoFit/>
          </a:bodyPr>
          <a:lstStyle/>
          <a:p>
            <a:pPr marL="342900" indent="-342900">
              <a:buAutoNum type="arabicPeriod"/>
            </a:pPr>
            <a:r>
              <a:rPr lang="ru-RU" sz="2400" b="1" dirty="0"/>
              <a:t>Функции сетевого анализа в планировании проекта</a:t>
            </a:r>
          </a:p>
          <a:p>
            <a:pPr marL="342900" indent="-342900">
              <a:buAutoNum type="arabicPeriod"/>
            </a:pPr>
            <a:r>
              <a:rPr lang="ru-RU" sz="2400" b="1" dirty="0"/>
              <a:t>Анализ критического пути</a:t>
            </a:r>
            <a:endParaRPr lang="ru-RU" sz="2400" dirty="0"/>
          </a:p>
          <a:p>
            <a:r>
              <a:rPr lang="ru-RU" sz="2400" b="1" dirty="0"/>
              <a:t>3. Определение длительности проекта при неопределенном времени выполнения операций</a:t>
            </a:r>
            <a:endParaRPr lang="en-US" sz="2400" b="1" dirty="0"/>
          </a:p>
          <a:p>
            <a:r>
              <a:rPr lang="ru-RU" sz="2400" b="1" dirty="0"/>
              <a:t>4. Распределение ресурсов. Разработка расписания проекта</a:t>
            </a:r>
            <a:endParaRPr lang="ru-RU" sz="2400" dirty="0"/>
          </a:p>
          <a:p>
            <a:endParaRPr lang="ru-RU" sz="2400" dirty="0"/>
          </a:p>
          <a:p>
            <a:pPr marL="342900" indent="-342900">
              <a:buAutoNum type="arabicPeriod"/>
            </a:pPr>
            <a:endParaRPr lang="ru-RU" sz="2400" dirty="0"/>
          </a:p>
        </p:txBody>
      </p:sp>
    </p:spTree>
    <p:extLst>
      <p:ext uri="{BB962C8B-B14F-4D97-AF65-F5344CB8AC3E}">
        <p14:creationId xmlns:p14="http://schemas.microsoft.com/office/powerpoint/2010/main" val="1115621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74958" y="248787"/>
            <a:ext cx="8693920" cy="6363700"/>
          </a:xfrm>
        </p:spPr>
        <p:txBody>
          <a:bodyPr>
            <a:normAutofit fontScale="85000" lnSpcReduction="20000"/>
          </a:bodyPr>
          <a:lstStyle/>
          <a:p>
            <a:r>
              <a:rPr lang="ru-RU" dirty="0">
                <a:solidFill>
                  <a:srgbClr val="000000"/>
                </a:solidFill>
              </a:rPr>
              <a:t>Для успешной реализации проекта необходимо составить его реалистичное</a:t>
            </a:r>
            <a:r>
              <a:rPr lang="ru-RU" b="1" dirty="0">
                <a:solidFill>
                  <a:srgbClr val="000000"/>
                </a:solidFill>
              </a:rPr>
              <a:t> расписание,</a:t>
            </a:r>
            <a:r>
              <a:rPr lang="ru-RU" dirty="0">
                <a:solidFill>
                  <a:srgbClr val="000000"/>
                </a:solidFill>
              </a:rPr>
              <a:t> позволяющее распределить ресурсы и контролировать ход выполнения проекта. С этой целью составляются и анализируются сетевые модели про­екта, определяющие конкретные взаимосвязи между зада­чами (пакетами работ). На основе сетевого анализа можно определить вероятную продолжительность выполнения работ, их стоимость, возможные размеры экономии времени или денежных средств, а также то, выполнение каких опе­раций можно отложить без ущерба для расписания проекта в целом, а какие являются критическими, т.е. их задержка означает срыв сроков реализации всего проекта. Сетевое планирование является также базой для распределения ресурсов проекта, в том числе дефицитных.</a:t>
            </a:r>
          </a:p>
          <a:p>
            <a:r>
              <a:rPr lang="ru-RU" dirty="0">
                <a:solidFill>
                  <a:srgbClr val="000000"/>
                </a:solidFill>
              </a:rPr>
              <a:t>Сетевой анализ осуществляется в последовательности, приведенной на рис. 1.</a:t>
            </a:r>
          </a:p>
          <a:p>
            <a:endParaRPr lang="ru-RU" dirty="0">
              <a:solidFill>
                <a:srgbClr val="000000"/>
              </a:solidFill>
            </a:endParaRPr>
          </a:p>
        </p:txBody>
      </p:sp>
    </p:spTree>
    <p:extLst>
      <p:ext uri="{BB962C8B-B14F-4D97-AF65-F5344CB8AC3E}">
        <p14:creationId xmlns:p14="http://schemas.microsoft.com/office/powerpoint/2010/main" val="186354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71" descr="F:\media\image32.png"/>
          <p:cNvPicPr>
            <a:picLocks noGrp="1"/>
          </p:cNvPicPr>
          <p:nvPr>
            <p:ph idx="1"/>
          </p:nvPr>
        </p:nvPicPr>
        <p:blipFill>
          <a:blip r:embed="rId2" cstate="print"/>
          <a:srcRect l="-32678" r="-32678"/>
          <a:stretch>
            <a:fillRect/>
          </a:stretch>
        </p:blipFill>
        <p:spPr bwMode="auto">
          <a:xfrm>
            <a:off x="169148" y="395549"/>
            <a:ext cx="8229600" cy="4525963"/>
          </a:xfrm>
          <a:prstGeom prst="rect">
            <a:avLst/>
          </a:prstGeom>
          <a:noFill/>
          <a:ln w="9525">
            <a:noFill/>
            <a:miter lim="800000"/>
            <a:headEnd/>
            <a:tailEnd/>
          </a:ln>
        </p:spPr>
      </p:pic>
      <p:sp>
        <p:nvSpPr>
          <p:cNvPr id="5" name="Прямоугольник 4"/>
          <p:cNvSpPr/>
          <p:nvPr/>
        </p:nvSpPr>
        <p:spPr>
          <a:xfrm>
            <a:off x="2050322" y="5187786"/>
            <a:ext cx="4572000" cy="646331"/>
          </a:xfrm>
          <a:prstGeom prst="rect">
            <a:avLst/>
          </a:prstGeom>
        </p:spPr>
        <p:txBody>
          <a:bodyPr>
            <a:spAutoFit/>
          </a:bodyPr>
          <a:lstStyle/>
          <a:p>
            <a:r>
              <a:rPr lang="ru-RU" i="1" dirty="0"/>
              <a:t>Рис. 1.</a:t>
            </a:r>
            <a:r>
              <a:rPr lang="ru-RU" b="1" dirty="0"/>
              <a:t> Последовательность этапов формирования расписания проекта</a:t>
            </a:r>
            <a:endParaRPr lang="ru-RU" dirty="0"/>
          </a:p>
        </p:txBody>
      </p:sp>
    </p:spTree>
    <p:extLst>
      <p:ext uri="{BB962C8B-B14F-4D97-AF65-F5344CB8AC3E}">
        <p14:creationId xmlns:p14="http://schemas.microsoft.com/office/powerpoint/2010/main" val="2019023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57119" y="170222"/>
            <a:ext cx="8529681" cy="5955941"/>
          </a:xfrm>
        </p:spPr>
        <p:txBody>
          <a:bodyPr/>
          <a:lstStyle/>
          <a:p>
            <a:pPr algn="just"/>
            <a:r>
              <a:rPr lang="ru-RU" dirty="0"/>
              <a:t>Первые три этапа составляют сущность сетевого анализа, а последний — календарного планирования. Как правило, процесс проходит несколько итераций.</a:t>
            </a:r>
          </a:p>
          <a:p>
            <a:pPr algn="just"/>
            <a:r>
              <a:rPr lang="ru-RU" dirty="0"/>
              <a:t>Первый этап был рассмотрен в теме 7. На втором этапе устанавливаются взаимосвязи между работами проекта, которые в рамках сетевого анализа называются</a:t>
            </a:r>
            <a:r>
              <a:rPr lang="ru-RU" b="1" dirty="0"/>
              <a:t> операциями.</a:t>
            </a:r>
            <a:endParaRPr lang="ru-RU" dirty="0"/>
          </a:p>
          <a:p>
            <a:pPr algn="just"/>
            <a:endParaRPr lang="ru-RU" dirty="0"/>
          </a:p>
        </p:txBody>
      </p:sp>
    </p:spTree>
    <p:extLst>
      <p:ext uri="{BB962C8B-B14F-4D97-AF65-F5344CB8AC3E}">
        <p14:creationId xmlns:p14="http://schemas.microsoft.com/office/powerpoint/2010/main" val="3909797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35679" y="248787"/>
            <a:ext cx="8654639" cy="6376794"/>
          </a:xfrm>
        </p:spPr>
        <p:txBody>
          <a:bodyPr>
            <a:normAutofit fontScale="85000" lnSpcReduction="10000"/>
          </a:bodyPr>
          <a:lstStyle/>
          <a:p>
            <a:r>
              <a:rPr lang="ru-RU" dirty="0"/>
              <a:t>Можно выделить следующие типы зависимостей.</a:t>
            </a:r>
            <a:endParaRPr lang="ru-RU" sz="1800" dirty="0"/>
          </a:p>
          <a:p>
            <a:pPr lvl="1"/>
            <a:r>
              <a:rPr lang="ru-RU" i="1" dirty="0"/>
              <a:t>Обязательные зависимости</a:t>
            </a:r>
            <a:r>
              <a:rPr lang="ru-RU" dirty="0"/>
              <a:t> — зависимости, которые внутренне (физически) присущи выполняемым работам (например, при строительстве дома нельзя настелить крышу раньше, чем будут возведены стены).</a:t>
            </a:r>
            <a:endParaRPr lang="ru-RU" sz="1600" dirty="0"/>
          </a:p>
          <a:p>
            <a:pPr lvl="1"/>
            <a:r>
              <a:rPr lang="ru-RU" i="1" dirty="0"/>
              <a:t>Зависимости по усмотрению</a:t>
            </a:r>
            <a:r>
              <a:rPr lang="ru-RU" dirty="0"/>
              <a:t> — определяются коман­дой проекта на основе их предпочтений или общепринятой практики. Такие зависимости следует строго документиро­вать во избежание нарушения сроков реализации проекта.</a:t>
            </a:r>
            <a:endParaRPr lang="ru-RU" sz="1600" dirty="0"/>
          </a:p>
          <a:p>
            <a:pPr lvl="1"/>
            <a:r>
              <a:rPr lang="ru-RU" i="1" dirty="0"/>
              <a:t>Внешние зависимости —</a:t>
            </a:r>
            <a:r>
              <a:rPr lang="ru-RU" dirty="0"/>
              <a:t> определяют взаимосвязи про­ектных и непроектных работ.</a:t>
            </a:r>
            <a:endParaRPr lang="ru-RU" sz="1600" dirty="0"/>
          </a:p>
          <a:p>
            <a:r>
              <a:rPr lang="ru-RU" dirty="0"/>
              <a:t>Для установления логических взаимосвязей между опе­рациями составляется таблица предшествования, в которой каждой операции сопоставляется непосредственно предше­ствующая (предшествующие, если их несколько) операция.</a:t>
            </a:r>
            <a:endParaRPr lang="ru-RU" sz="1800" dirty="0"/>
          </a:p>
          <a:p>
            <a:endParaRPr lang="ru-RU" dirty="0"/>
          </a:p>
        </p:txBody>
      </p:sp>
    </p:spTree>
    <p:extLst>
      <p:ext uri="{BB962C8B-B14F-4D97-AF65-F5344CB8AC3E}">
        <p14:creationId xmlns:p14="http://schemas.microsoft.com/office/powerpoint/2010/main" val="4142758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7331" y="314258"/>
            <a:ext cx="8445148" cy="3416320"/>
          </a:xfrm>
          <a:prstGeom prst="rect">
            <a:avLst/>
          </a:prstGeom>
        </p:spPr>
        <p:txBody>
          <a:bodyPr wrap="square">
            <a:spAutoFit/>
          </a:bodyPr>
          <a:lstStyle/>
          <a:p>
            <a:r>
              <a:rPr lang="ru-RU" sz="2400" b="1" dirty="0"/>
              <a:t>Пример 1</a:t>
            </a:r>
            <a:endParaRPr lang="en-US" sz="2400" b="1" dirty="0"/>
          </a:p>
          <a:p>
            <a:endParaRPr lang="ru-RU" sz="2400" dirty="0"/>
          </a:p>
          <a:p>
            <a:r>
              <a:rPr lang="ru-RU" sz="2400" dirty="0"/>
              <a:t>Компания</a:t>
            </a:r>
            <a:r>
              <a:rPr lang="ru-RU" sz="2400" i="1" dirty="0"/>
              <a:t> АВС</a:t>
            </a:r>
            <a:r>
              <a:rPr lang="ru-RU" sz="2400" dirty="0"/>
              <a:t> заключила контракт на производство партии</a:t>
            </a:r>
            <a:br>
              <a:rPr lang="ru-RU" sz="2400" dirty="0"/>
            </a:br>
            <a:r>
              <a:rPr lang="ru-RU" sz="2400" dirty="0"/>
              <a:t>станков, которые должны быть использованы для производства</a:t>
            </a:r>
            <a:br>
              <a:rPr lang="ru-RU" sz="2400" dirty="0"/>
            </a:br>
            <a:r>
              <a:rPr lang="ru-RU" sz="2400" dirty="0"/>
              <a:t>определенного типа деталей. Ниже приведена таблица предшествования, где перечислены операции, которые необходимо выполнить</a:t>
            </a:r>
            <a:br>
              <a:rPr lang="ru-RU" sz="2400" dirty="0"/>
            </a:br>
            <a:r>
              <a:rPr lang="ru-RU" sz="2400" dirty="0"/>
              <a:t>в процессе разработки и производства этих станков.</a:t>
            </a:r>
          </a:p>
        </p:txBody>
      </p:sp>
    </p:spTree>
    <p:extLst>
      <p:ext uri="{BB962C8B-B14F-4D97-AF65-F5344CB8AC3E}">
        <p14:creationId xmlns:p14="http://schemas.microsoft.com/office/powerpoint/2010/main" val="1864063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ChangeAspect="1"/>
          </p:cNvGraphicFramePr>
          <p:nvPr>
            <p:extLst>
              <p:ext uri="{D42A27DB-BD31-4B8C-83A1-F6EECF244321}">
                <p14:modId xmlns:p14="http://schemas.microsoft.com/office/powerpoint/2010/main" val="2854730466"/>
              </p:ext>
            </p:extLst>
          </p:nvPr>
        </p:nvGraphicFramePr>
        <p:xfrm>
          <a:off x="432077" y="282169"/>
          <a:ext cx="8378229" cy="6016061"/>
        </p:xfrm>
        <a:graphic>
          <a:graphicData uri="http://schemas.openxmlformats.org/presentationml/2006/ole">
            <mc:AlternateContent xmlns:mc="http://schemas.openxmlformats.org/markup-compatibility/2006">
              <mc:Choice xmlns:v="urn:schemas-microsoft-com:vml" Requires="v">
                <p:oleObj spid="_x0000_s1030" name="Документ" r:id="rId3" imgW="6172200" imgH="3746500" progId="Word.Document.12">
                  <p:link updateAutomatic="1"/>
                </p:oleObj>
              </mc:Choice>
              <mc:Fallback>
                <p:oleObj name="Документ" r:id="rId3" imgW="6172200" imgH="3746500" progId="Word.Document.12">
                  <p:link updateAutomatic="1"/>
                  <p:pic>
                    <p:nvPicPr>
                      <p:cNvPr id="0" name=""/>
                      <p:cNvPicPr/>
                      <p:nvPr/>
                    </p:nvPicPr>
                    <p:blipFill>
                      <a:blip r:embed="rId4"/>
                      <a:stretch>
                        <a:fillRect/>
                      </a:stretch>
                    </p:blipFill>
                    <p:spPr>
                      <a:xfrm>
                        <a:off x="432077" y="282169"/>
                        <a:ext cx="8378229" cy="6016061"/>
                      </a:xfrm>
                      <a:prstGeom prst="rect">
                        <a:avLst/>
                      </a:prstGeom>
                    </p:spPr>
                  </p:pic>
                </p:oleObj>
              </mc:Fallback>
            </mc:AlternateContent>
          </a:graphicData>
        </a:graphic>
      </p:graphicFrame>
    </p:spTree>
    <p:extLst>
      <p:ext uri="{BB962C8B-B14F-4D97-AF65-F5344CB8AC3E}">
        <p14:creationId xmlns:p14="http://schemas.microsoft.com/office/powerpoint/2010/main" val="1134877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2798" y="405915"/>
            <a:ext cx="8288028" cy="4524315"/>
          </a:xfrm>
          <a:prstGeom prst="rect">
            <a:avLst/>
          </a:prstGeom>
        </p:spPr>
        <p:txBody>
          <a:bodyPr wrap="square">
            <a:spAutoFit/>
          </a:bodyPr>
          <a:lstStyle/>
          <a:p>
            <a:pPr algn="just"/>
            <a:r>
              <a:rPr lang="ru-RU" sz="3200" dirty="0"/>
              <a:t>Инструментом сетевого анализа выступают</a:t>
            </a:r>
            <a:r>
              <a:rPr lang="ru-RU" sz="3200" b="1" dirty="0"/>
              <a:t> сетевые графы.</a:t>
            </a:r>
            <a:r>
              <a:rPr lang="ru-RU" sz="3200" dirty="0"/>
              <a:t> Существуют различные типы сетевых графов, но наи­более часто используются</a:t>
            </a:r>
            <a:r>
              <a:rPr lang="ru-RU" sz="3200" b="1" dirty="0"/>
              <a:t> стрелочные графы.</a:t>
            </a:r>
            <a:endParaRPr lang="ru-RU" sz="3200" dirty="0"/>
          </a:p>
          <a:p>
            <a:pPr algn="just"/>
            <a:r>
              <a:rPr lang="ru-RU" sz="3200" dirty="0"/>
              <a:t>В стрелочных графах каждая операция обозначается бук­вой и представлена стрелкой, каждая операция начинается и заканчивается событием, имеющим определенный номер (рис. 2).</a:t>
            </a:r>
          </a:p>
        </p:txBody>
      </p:sp>
    </p:spTree>
    <p:extLst>
      <p:ext uri="{BB962C8B-B14F-4D97-AF65-F5344CB8AC3E}">
        <p14:creationId xmlns:p14="http://schemas.microsoft.com/office/powerpoint/2010/main" val="232632013"/>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173</TotalTime>
  <Words>1082</Words>
  <Application>Microsoft Office PowerPoint</Application>
  <PresentationFormat>Экран (4:3)</PresentationFormat>
  <Paragraphs>51</Paragraphs>
  <Slides>18</Slides>
  <Notes>0</Notes>
  <HiddenSlides>0</HiddenSlides>
  <MMClips>0</MMClips>
  <ScaleCrop>false</ScaleCrop>
  <HeadingPairs>
    <vt:vector size="8" baseType="variant">
      <vt:variant>
        <vt:lpstr>Использованные шрифты</vt:lpstr>
      </vt:variant>
      <vt:variant>
        <vt:i4>2</vt:i4>
      </vt:variant>
      <vt:variant>
        <vt:lpstr>Тема</vt:lpstr>
      </vt:variant>
      <vt:variant>
        <vt:i4>1</vt:i4>
      </vt:variant>
      <vt:variant>
        <vt:lpstr>Связи</vt:lpstr>
      </vt:variant>
      <vt:variant>
        <vt:i4>2</vt:i4>
      </vt:variant>
      <vt:variant>
        <vt:lpstr>Заголовки слайдов</vt:lpstr>
      </vt:variant>
      <vt:variant>
        <vt:i4>18</vt:i4>
      </vt:variant>
    </vt:vector>
  </HeadingPairs>
  <TitlesOfParts>
    <vt:vector size="23" baseType="lpstr">
      <vt:lpstr>Arial</vt:lpstr>
      <vt:lpstr>Calibri</vt:lpstr>
      <vt:lpstr>Тема Office</vt:lpstr>
      <vt:lpstr>file:///\\localhost\Users\lena\Desktop\Macintosh%20HD:Users:lena:Downloads:тема%208%20(1).docx!OLE_LINK1</vt:lpstr>
      <vt:lpstr>file:///\\localhost\Users\lena\Desktop\Macintosh%20HD:Users:lena:Downloads:тема%208%20(1).docx!OLE_LINK2</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Лена</dc:creator>
  <cp:lastModifiedBy>Марина Коршикова</cp:lastModifiedBy>
  <cp:revision>9</cp:revision>
  <dcterms:created xsi:type="dcterms:W3CDTF">2015-02-27T06:11:58Z</dcterms:created>
  <dcterms:modified xsi:type="dcterms:W3CDTF">2017-03-27T05:59:20Z</dcterms:modified>
</cp:coreProperties>
</file>